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3" r:id="rId3"/>
    <p:sldId id="257" r:id="rId4"/>
    <p:sldId id="258" r:id="rId5"/>
    <p:sldId id="259" r:id="rId6"/>
    <p:sldId id="260" r:id="rId7"/>
    <p:sldId id="264" r:id="rId8"/>
    <p:sldId id="262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81" d="100"/>
          <a:sy n="81" d="100"/>
        </p:scale>
        <p:origin x="120" y="66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3BDDA-32FC-41E3-A06A-BF2F3CF85765}" type="datetimeFigureOut">
              <a:rPr lang="en-GB" smtClean="0"/>
              <a:t>18/03/2020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1719A-E339-4628-8D0E-BC197B11EBA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99674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3BDDA-32FC-41E3-A06A-BF2F3CF85765}" type="datetimeFigureOut">
              <a:rPr lang="en-GB" smtClean="0"/>
              <a:t>18/03/2020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1719A-E339-4628-8D0E-BC197B11EBA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09377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3BDDA-32FC-41E3-A06A-BF2F3CF85765}" type="datetimeFigureOut">
              <a:rPr lang="en-GB" smtClean="0"/>
              <a:t>18/03/2020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1719A-E339-4628-8D0E-BC197B11EBA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65745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3BDDA-32FC-41E3-A06A-BF2F3CF85765}" type="datetimeFigureOut">
              <a:rPr lang="en-GB" smtClean="0"/>
              <a:t>18/03/2020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1719A-E339-4628-8D0E-BC197B11EBA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247793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3BDDA-32FC-41E3-A06A-BF2F3CF85765}" type="datetimeFigureOut">
              <a:rPr lang="en-GB" smtClean="0"/>
              <a:t>18/03/2020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1719A-E339-4628-8D0E-BC197B11EBA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868997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3BDDA-32FC-41E3-A06A-BF2F3CF85765}" type="datetimeFigureOut">
              <a:rPr lang="en-GB" smtClean="0"/>
              <a:t>18/03/2020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1719A-E339-4628-8D0E-BC197B11EBA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66978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3BDDA-32FC-41E3-A06A-BF2F3CF85765}" type="datetimeFigureOut">
              <a:rPr lang="en-GB" smtClean="0"/>
              <a:t>18/03/2020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1719A-E339-4628-8D0E-BC197B11EBA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752347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3BDDA-32FC-41E3-A06A-BF2F3CF85765}" type="datetimeFigureOut">
              <a:rPr lang="en-GB" smtClean="0"/>
              <a:t>18/03/2020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1719A-E339-4628-8D0E-BC197B11EBA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841526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3BDDA-32FC-41E3-A06A-BF2F3CF85765}" type="datetimeFigureOut">
              <a:rPr lang="en-GB" smtClean="0"/>
              <a:t>18/03/2020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1719A-E339-4628-8D0E-BC197B11EBA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512883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3BDDA-32FC-41E3-A06A-BF2F3CF85765}" type="datetimeFigureOut">
              <a:rPr lang="en-GB" smtClean="0"/>
              <a:t>18/03/2020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1719A-E339-4628-8D0E-BC197B11EBA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230302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3BDDA-32FC-41E3-A06A-BF2F3CF85765}" type="datetimeFigureOut">
              <a:rPr lang="en-GB" smtClean="0"/>
              <a:t>18/03/2020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1719A-E339-4628-8D0E-BC197B11EBA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534038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C3BDDA-32FC-41E3-A06A-BF2F3CF85765}" type="datetimeFigureOut">
              <a:rPr lang="en-GB" smtClean="0"/>
              <a:t>18/03/2020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51719A-E339-4628-8D0E-BC197B11EBA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178788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mailto:louise.martin.100@strath.ac.uk" TargetMode="External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hyperlink" Target="http://www.strath.ac.uk/studenthealth/" TargetMode="External"/><Relationship Id="rId13" Type="http://schemas.openxmlformats.org/officeDocument/2006/relationships/hyperlink" Target="mailto:disabilityservice@strath.ac.uk" TargetMode="External"/><Relationship Id="rId3" Type="http://schemas.openxmlformats.org/officeDocument/2006/relationships/hyperlink" Target="mailto:wideningaccess@strath.ac.uk" TargetMode="External"/><Relationship Id="rId7" Type="http://schemas.openxmlformats.org/officeDocument/2006/relationships/hyperlink" Target="mailto:financial-support@strath.ac.uk" TargetMode="External"/><Relationship Id="rId12" Type="http://schemas.openxmlformats.org/officeDocument/2006/relationships/hyperlink" Target="http://www.strath.ac.uk/disabilityservice/" TargetMode="External"/><Relationship Id="rId17" Type="http://schemas.openxmlformats.org/officeDocument/2006/relationships/hyperlink" Target="mailto:ussa.advice@strath.ac.uk" TargetMode="External"/><Relationship Id="rId2" Type="http://schemas.openxmlformats.org/officeDocument/2006/relationships/hyperlink" Target="http://www.strath.ac.uk/sees/wideningaccess/" TargetMode="External"/><Relationship Id="rId16" Type="http://schemas.openxmlformats.org/officeDocument/2006/relationships/hyperlink" Target="http://www.strath.ac.uk/studywithus/strathlife/theadvicehub/" TargetMode="External"/><Relationship Id="rId1" Type="http://schemas.openxmlformats.org/officeDocument/2006/relationships/slideLayout" Target="../slideLayouts/slideLayout4.xml"/><Relationship Id="rId6" Type="http://schemas.openxmlformats.org/officeDocument/2006/relationships/hyperlink" Target="http://www.strath.ac.uk/studentfinancialsupport/" TargetMode="External"/><Relationship Id="rId11" Type="http://schemas.openxmlformats.org/officeDocument/2006/relationships/hyperlink" Target="mailto:student-counselling@strath.ac.uk" TargetMode="External"/><Relationship Id="rId5" Type="http://schemas.openxmlformats.org/officeDocument/2006/relationships/hyperlink" Target="mailto:infoandadvice@strath.ac.uk" TargetMode="External"/><Relationship Id="rId15" Type="http://schemas.openxmlformats.org/officeDocument/2006/relationships/hyperlink" Target="mailto:studyskills@strath.ac.uk" TargetMode="External"/><Relationship Id="rId10" Type="http://schemas.openxmlformats.org/officeDocument/2006/relationships/hyperlink" Target="http://www.strath.ac.uk/studentcounselling/" TargetMode="External"/><Relationship Id="rId4" Type="http://schemas.openxmlformats.org/officeDocument/2006/relationships/hyperlink" Target="http://www.strath.ac.uk/studywithus/strathlife/theadvicecentre/" TargetMode="External"/><Relationship Id="rId9" Type="http://schemas.openxmlformats.org/officeDocument/2006/relationships/hyperlink" Target="mailto:studenthealth@strath.ac.uk" TargetMode="External"/><Relationship Id="rId14" Type="http://schemas.openxmlformats.org/officeDocument/2006/relationships/hyperlink" Target="http://www.strath.ac.uk/sees/studentsupportwellbeing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Student Carers – a Support Strategy</a:t>
            </a:r>
          </a:p>
        </p:txBody>
      </p:sp>
    </p:spTree>
    <p:extLst>
      <p:ext uri="{BB962C8B-B14F-4D97-AF65-F5344CB8AC3E}">
        <p14:creationId xmlns:p14="http://schemas.microsoft.com/office/powerpoint/2010/main" val="21432434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4"/>
            <a:ext cx="10515600" cy="2167061"/>
          </a:xfrm>
        </p:spPr>
        <p:txBody>
          <a:bodyPr>
            <a:normAutofit fontScale="90000"/>
          </a:bodyPr>
          <a:lstStyle/>
          <a:p>
            <a:pPr algn="ctr"/>
            <a:r>
              <a:rPr lang="en-GB" dirty="0"/>
              <a:t>Caring for Carers: A student-led investigation of specific learning development needs.</a:t>
            </a:r>
            <a:br>
              <a:rPr lang="en-GB" dirty="0"/>
            </a:br>
            <a:r>
              <a:rPr lang="en-GB" sz="3100" dirty="0"/>
              <a:t>The University of Strathclyde</a:t>
            </a:r>
            <a:br>
              <a:rPr lang="en-GB" dirty="0"/>
            </a:b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157046"/>
            <a:ext cx="10515600" cy="4019917"/>
          </a:xfrm>
        </p:spPr>
        <p:txBody>
          <a:bodyPr/>
          <a:lstStyle/>
          <a:p>
            <a:r>
              <a:rPr lang="en-GB" dirty="0"/>
              <a:t>The Project was funded by the Association for Learning Development in Higher Education (</a:t>
            </a:r>
            <a:r>
              <a:rPr lang="en-GB" dirty="0" err="1"/>
              <a:t>ALDinHE</a:t>
            </a:r>
            <a:r>
              <a:rPr lang="en-GB" dirty="0"/>
              <a:t>).</a:t>
            </a:r>
            <a:br>
              <a:rPr lang="en-GB" dirty="0"/>
            </a:br>
            <a:endParaRPr lang="en-GB" dirty="0"/>
          </a:p>
          <a:p>
            <a:r>
              <a:rPr lang="en-GB" dirty="0"/>
              <a:t>The internship commenced on Tuesday 31</a:t>
            </a:r>
            <a:r>
              <a:rPr lang="en-GB" baseline="30000" dirty="0"/>
              <a:t>st</a:t>
            </a:r>
            <a:r>
              <a:rPr lang="en-GB" dirty="0"/>
              <a:t> May 2016 for a duration of 4 weeks.</a:t>
            </a:r>
            <a:br>
              <a:rPr lang="en-GB" dirty="0"/>
            </a:br>
            <a:endParaRPr lang="en-GB" dirty="0"/>
          </a:p>
          <a:p>
            <a:r>
              <a:rPr lang="en-GB" dirty="0"/>
              <a:t>The Project highlighted some key themes connected to Student Carers; ‘hidden carers’, Recognition, Wellbeing and Retention. </a:t>
            </a:r>
          </a:p>
        </p:txBody>
      </p:sp>
    </p:spTree>
    <p:extLst>
      <p:ext uri="{BB962C8B-B14F-4D97-AF65-F5344CB8AC3E}">
        <p14:creationId xmlns:p14="http://schemas.microsoft.com/office/powerpoint/2010/main" val="25752055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Student Carer?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4000" dirty="0"/>
              <a:t>A carer is someone who</a:t>
            </a:r>
            <a:r>
              <a:rPr lang="en-GB" dirty="0"/>
              <a:t> </a:t>
            </a:r>
          </a:p>
          <a:p>
            <a:r>
              <a:rPr lang="en-GB" dirty="0"/>
              <a:t>provides unpaid care to a friend or family member who cannot manage without this help due to illness, disability, a mental health problem or addiction. </a:t>
            </a:r>
            <a:br>
              <a:rPr lang="en-GB" dirty="0"/>
            </a:br>
            <a:endParaRPr lang="en-GB" dirty="0"/>
          </a:p>
          <a:p>
            <a:r>
              <a:rPr lang="en-GB" dirty="0"/>
              <a:t>Student carers have </a:t>
            </a:r>
            <a:r>
              <a:rPr lang="en-GB" sz="4000" dirty="0"/>
              <a:t>more</a:t>
            </a:r>
            <a:r>
              <a:rPr lang="en-GB" dirty="0"/>
              <a:t> responsibilities than most students.</a:t>
            </a:r>
          </a:p>
        </p:txBody>
      </p:sp>
    </p:spTree>
    <p:extLst>
      <p:ext uri="{BB962C8B-B14F-4D97-AF65-F5344CB8AC3E}">
        <p14:creationId xmlns:p14="http://schemas.microsoft.com/office/powerpoint/2010/main" val="35793467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Recognition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GB" dirty="0"/>
              <a:t>It is essential to let your Advisor of Studies know that you are a carer. </a:t>
            </a:r>
            <a:br>
              <a:rPr lang="en-GB" dirty="0"/>
            </a:br>
            <a:endParaRPr lang="en-GB" dirty="0"/>
          </a:p>
          <a:p>
            <a:r>
              <a:rPr lang="en-GB" dirty="0"/>
              <a:t>Check who your Advisor of Studies is by looking on Pegasus.</a:t>
            </a:r>
            <a:br>
              <a:rPr lang="en-GB" dirty="0"/>
            </a:br>
            <a:endParaRPr lang="en-GB" dirty="0"/>
          </a:p>
          <a:p>
            <a:r>
              <a:rPr lang="en-GB" dirty="0"/>
              <a:t>Alternatively, Louise Martin, Widening Access Support Advisor will be able to find this information out on your behalf.</a:t>
            </a:r>
            <a:br>
              <a:rPr lang="en-GB" dirty="0"/>
            </a:br>
            <a:endParaRPr lang="en-GB" dirty="0"/>
          </a:p>
          <a:p>
            <a:r>
              <a:rPr lang="en-GB" dirty="0"/>
              <a:t>Louise can </a:t>
            </a:r>
            <a:r>
              <a:rPr lang="en-GB"/>
              <a:t>be contacted on </a:t>
            </a:r>
            <a:br>
              <a:rPr lang="en-GB"/>
            </a:br>
            <a:r>
              <a:rPr lang="en-GB"/>
              <a:t>T: 0141 548 4050</a:t>
            </a:r>
            <a:br>
              <a:rPr lang="en-GB"/>
            </a:br>
            <a:r>
              <a:rPr lang="en-GB"/>
              <a:t>E: </a:t>
            </a:r>
            <a:r>
              <a:rPr lang="en-GB" u="sng">
                <a:hlinkClick r:id="rId2"/>
              </a:rPr>
              <a:t>louise.martin.100@strath.ac.uk</a:t>
            </a:r>
            <a:r>
              <a:rPr lang="en-GB"/>
              <a:t>  </a:t>
            </a:r>
            <a:endParaRPr lang="en-GB" dirty="0"/>
          </a:p>
          <a:p>
            <a:endParaRPr lang="en-GB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71223" y="2562896"/>
            <a:ext cx="2253802" cy="2472743"/>
          </a:xfrm>
          <a:prstGeom prst="rect">
            <a:avLst/>
          </a:prstGeom>
        </p:spPr>
      </p:pic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059315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Support for Student Carers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Through working with our students and societies we are enhancing creative solutions on how best to deliver student support.</a:t>
            </a:r>
          </a:p>
          <a:p>
            <a:r>
              <a:rPr lang="en-GB" dirty="0"/>
              <a:t> Strathclyde can offer support and guidance in timetabling your work/life balance whilst getting the most out of your university experience.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GB" dirty="0"/>
          </a:p>
        </p:txBody>
      </p:sp>
      <p:pic>
        <p:nvPicPr>
          <p:cNvPr id="5" name="Picture 4" descr="C:\Users\lpb13202\AppData\Local\Microsoft\Windows\Temporary Internet Files\Content.IE5\TLVJ5130\student_support[1].png"/>
          <p:cNvPicPr/>
          <p:nvPr/>
        </p:nvPicPr>
        <p:blipFill>
          <a:blip r:embed="rId2">
            <a:duotone>
              <a:prstClr val="black"/>
              <a:schemeClr val="accent1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66092" y="3048000"/>
            <a:ext cx="2743200" cy="2063262"/>
          </a:xfrm>
          <a:prstGeom prst="rect">
            <a:avLst/>
          </a:prstGeom>
          <a:noFill/>
          <a:ln>
            <a:noFill/>
          </a:ln>
          <a:effectLst>
            <a:glow rad="127000">
              <a:schemeClr val="tx2"/>
            </a:glow>
            <a:outerShdw blurRad="50800" dist="50800" dir="5400000" algn="ctr" rotWithShape="0">
              <a:schemeClr val="accent1"/>
            </a:outerShdw>
          </a:effectLst>
        </p:spPr>
      </p:pic>
    </p:spTree>
    <p:extLst>
      <p:ext uri="{BB962C8B-B14F-4D97-AF65-F5344CB8AC3E}">
        <p14:creationId xmlns:p14="http://schemas.microsoft.com/office/powerpoint/2010/main" val="36363043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Key areas for Support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/>
              <a:t>Many carers are ‘hidden’ – this may be because they do not want to self identify as a carer or the system does not recognise them.</a:t>
            </a:r>
            <a:br>
              <a:rPr lang="en-GB" dirty="0"/>
            </a:br>
            <a:endParaRPr lang="en-GB" dirty="0"/>
          </a:p>
          <a:p>
            <a:r>
              <a:rPr lang="en-GB" dirty="0"/>
              <a:t>Recognising our student carers and making sure their wellbeing is supported will lead to </a:t>
            </a:r>
            <a:br>
              <a:rPr lang="en-GB" dirty="0"/>
            </a:br>
            <a:endParaRPr lang="en-GB" dirty="0"/>
          </a:p>
          <a:p>
            <a:r>
              <a:rPr lang="en-GB" dirty="0"/>
              <a:t>Retention of students on their chosen course of study.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GB" dirty="0"/>
              <a:t>Through previously completed research the key areas of support are shown to be:-</a:t>
            </a:r>
          </a:p>
          <a:p>
            <a:endParaRPr lang="en-GB" dirty="0"/>
          </a:p>
          <a:p>
            <a:pPr lvl="0"/>
            <a:r>
              <a:rPr lang="en-GB" sz="2000" b="1" dirty="0"/>
              <a:t>Recognition and respect</a:t>
            </a:r>
          </a:p>
          <a:p>
            <a:pPr lvl="0"/>
            <a:r>
              <a:rPr lang="en-GB" sz="2000" b="1" dirty="0"/>
              <a:t>Information and access</a:t>
            </a:r>
          </a:p>
          <a:p>
            <a:pPr lvl="0"/>
            <a:r>
              <a:rPr lang="en-GB" sz="2000" b="1" dirty="0"/>
              <a:t>Economic security</a:t>
            </a:r>
          </a:p>
          <a:p>
            <a:pPr lvl="0"/>
            <a:r>
              <a:rPr lang="en-GB" sz="2000" b="1" dirty="0"/>
              <a:t>Carer services</a:t>
            </a:r>
          </a:p>
          <a:p>
            <a:pPr lvl="0"/>
            <a:r>
              <a:rPr lang="en-GB" sz="2000" b="1" dirty="0"/>
              <a:t>Education and training</a:t>
            </a:r>
          </a:p>
          <a:p>
            <a:pPr lvl="0"/>
            <a:r>
              <a:rPr lang="en-GB" sz="2000" b="1" dirty="0"/>
              <a:t>Health and wellbeing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150341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The University of Strathclyde is committed to supporting all students throughout their journey.</a:t>
            </a:r>
            <a:br>
              <a:rPr lang="en-GB" dirty="0"/>
            </a:br>
            <a:endParaRPr lang="en-GB" dirty="0"/>
          </a:p>
          <a:p>
            <a:r>
              <a:rPr lang="en-GB" dirty="0"/>
              <a:t>Recognising student carers is important so that their support requirements are met. </a:t>
            </a:r>
            <a:br>
              <a:rPr lang="en-GB" dirty="0"/>
            </a:br>
            <a:endParaRPr lang="en-GB" dirty="0"/>
          </a:p>
          <a:p>
            <a:r>
              <a:rPr lang="en-GB" dirty="0"/>
              <a:t>Student carers bring many qualities and skills to their study programme at the University of Strathclyde.</a:t>
            </a:r>
          </a:p>
        </p:txBody>
      </p:sp>
    </p:spTree>
    <p:extLst>
      <p:ext uri="{BB962C8B-B14F-4D97-AF65-F5344CB8AC3E}">
        <p14:creationId xmlns:p14="http://schemas.microsoft.com/office/powerpoint/2010/main" val="11380791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Support Contacts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GB" b="1" i="1" u="sng" dirty="0">
                <a:hlinkClick r:id="rId2"/>
              </a:rPr>
              <a:t>Widening Access Team</a:t>
            </a:r>
            <a:r>
              <a:rPr lang="en-GB" b="1" i="1" dirty="0"/>
              <a:t> </a:t>
            </a:r>
            <a:br>
              <a:rPr lang="en-GB" b="1" i="1" dirty="0"/>
            </a:br>
            <a:r>
              <a:rPr lang="en-GB" dirty="0"/>
              <a:t>t: 0141 548 3799</a:t>
            </a:r>
            <a:br>
              <a:rPr lang="en-GB" dirty="0"/>
            </a:br>
            <a:r>
              <a:rPr lang="en-GB" dirty="0"/>
              <a:t>e: </a:t>
            </a:r>
            <a:r>
              <a:rPr lang="en-GB" u="sng" dirty="0">
                <a:hlinkClick r:id="rId3" tooltip="Email the Widening Access team"/>
              </a:rPr>
              <a:t>wideningaccess@strath.ac.uk</a:t>
            </a:r>
            <a:br>
              <a:rPr lang="en-GB" u="sng" dirty="0"/>
            </a:br>
            <a:endParaRPr lang="en-GB" u="sng" dirty="0"/>
          </a:p>
          <a:p>
            <a:r>
              <a:rPr lang="en-GB" b="1" i="1" u="sng" dirty="0">
                <a:hlinkClick r:id="rId4"/>
              </a:rPr>
              <a:t>The Advice Centre </a:t>
            </a:r>
            <a:r>
              <a:rPr lang="en-GB" dirty="0"/>
              <a:t> </a:t>
            </a:r>
            <a:br>
              <a:rPr lang="en-GB" dirty="0"/>
            </a:br>
            <a:r>
              <a:rPr lang="en-GB" dirty="0"/>
              <a:t>t: 0141 548 4273</a:t>
            </a:r>
            <a:br>
              <a:rPr lang="en-GB" dirty="0"/>
            </a:br>
            <a:r>
              <a:rPr lang="en-GB" dirty="0"/>
              <a:t>﻿e: </a:t>
            </a:r>
            <a:r>
              <a:rPr lang="en-GB" u="sng" dirty="0">
                <a:hlinkClick r:id="rId5"/>
              </a:rPr>
              <a:t>infoandadvice@strath.ac.uk</a:t>
            </a:r>
            <a:br>
              <a:rPr lang="en-GB" u="sng" dirty="0"/>
            </a:br>
            <a:endParaRPr lang="en-GB" u="sng" dirty="0"/>
          </a:p>
          <a:p>
            <a:r>
              <a:rPr lang="en-GB" b="1" i="1" u="sng" dirty="0">
                <a:hlinkClick r:id="rId6"/>
              </a:rPr>
              <a:t>Student Financial Support Team</a:t>
            </a:r>
            <a:r>
              <a:rPr lang="en-GB" b="1" i="1" dirty="0"/>
              <a:t> </a:t>
            </a:r>
            <a:br>
              <a:rPr lang="en-GB" b="1" i="1" dirty="0"/>
            </a:br>
            <a:r>
              <a:rPr lang="en-GB" dirty="0"/>
              <a:t>t: 0141 548 2753</a:t>
            </a:r>
            <a:br>
              <a:rPr lang="en-GB" dirty="0"/>
            </a:br>
            <a:r>
              <a:rPr lang="en-GB" dirty="0"/>
              <a:t>﻿e: </a:t>
            </a:r>
            <a:r>
              <a:rPr lang="en-GB" u="sng" dirty="0">
                <a:hlinkClick r:id="rId7"/>
              </a:rPr>
              <a:t>financial-support@strath.ac.uk</a:t>
            </a:r>
            <a:br>
              <a:rPr lang="en-GB" u="sng" dirty="0"/>
            </a:br>
            <a:endParaRPr lang="en-GB" u="sng" dirty="0"/>
          </a:p>
          <a:p>
            <a:r>
              <a:rPr lang="en-GB" b="1" i="1" u="sng" dirty="0">
                <a:hlinkClick r:id="rId8"/>
              </a:rPr>
              <a:t>Student Health Service</a:t>
            </a:r>
            <a:r>
              <a:rPr lang="en-GB" b="1" i="1" dirty="0"/>
              <a:t> </a:t>
            </a:r>
            <a:br>
              <a:rPr lang="en-GB" dirty="0"/>
            </a:br>
            <a:r>
              <a:rPr lang="en-GB" dirty="0"/>
              <a:t>t: 0141 548 3916</a:t>
            </a:r>
            <a:br>
              <a:rPr lang="en-GB" dirty="0"/>
            </a:br>
            <a:r>
              <a:rPr lang="en-GB" dirty="0"/>
              <a:t>﻿e: </a:t>
            </a:r>
            <a:r>
              <a:rPr lang="en-GB" u="sng" dirty="0">
                <a:hlinkClick r:id="rId9"/>
              </a:rPr>
              <a:t>studenthealth@strath.ac.uk</a:t>
            </a:r>
            <a:endParaRPr lang="en-GB" dirty="0"/>
          </a:p>
          <a:p>
            <a:endParaRPr lang="en-GB" dirty="0"/>
          </a:p>
          <a:p>
            <a:endParaRPr lang="en-GB" dirty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GB" b="1" i="1" u="sng" dirty="0">
                <a:hlinkClick r:id="rId10"/>
              </a:rPr>
              <a:t>Student Counselling</a:t>
            </a:r>
            <a:r>
              <a:rPr lang="en-GB" dirty="0"/>
              <a:t> </a:t>
            </a:r>
            <a:br>
              <a:rPr lang="en-GB" b="1" i="1" dirty="0"/>
            </a:br>
            <a:r>
              <a:rPr lang="en-GB" dirty="0"/>
              <a:t>t: 0141 548 3510</a:t>
            </a:r>
            <a:br>
              <a:rPr lang="en-GB" dirty="0"/>
            </a:br>
            <a:r>
              <a:rPr lang="en-GB" dirty="0"/>
              <a:t>﻿e: </a:t>
            </a:r>
            <a:r>
              <a:rPr lang="en-GB" u="sng" dirty="0">
                <a:hlinkClick r:id="rId11"/>
              </a:rPr>
              <a:t>student-counselling@strath.ac.uk</a:t>
            </a:r>
            <a:br>
              <a:rPr lang="en-GB" u="sng" dirty="0"/>
            </a:br>
            <a:endParaRPr lang="en-GB" u="sng" dirty="0"/>
          </a:p>
          <a:p>
            <a:r>
              <a:rPr lang="en-GB" b="1" i="1" u="sng" dirty="0">
                <a:hlinkClick r:id="rId12"/>
              </a:rPr>
              <a:t>Disability Service</a:t>
            </a:r>
            <a:br>
              <a:rPr lang="en-GB" b="1" i="1" u="sng" dirty="0"/>
            </a:br>
            <a:r>
              <a:rPr lang="en-GB" dirty="0"/>
              <a:t>t: 0141 548 3402</a:t>
            </a:r>
            <a:br>
              <a:rPr lang="en-GB" dirty="0"/>
            </a:br>
            <a:r>
              <a:rPr lang="en-GB" dirty="0"/>
              <a:t>e: </a:t>
            </a:r>
            <a:r>
              <a:rPr lang="en-GB" u="sng" dirty="0">
                <a:hlinkClick r:id="rId13"/>
              </a:rPr>
              <a:t>disabilityservice@strath.ac.uk</a:t>
            </a:r>
            <a:r>
              <a:rPr lang="en-GB" dirty="0"/>
              <a:t> </a:t>
            </a:r>
            <a:br>
              <a:rPr lang="en-GB" dirty="0"/>
            </a:br>
            <a:endParaRPr lang="en-GB" dirty="0"/>
          </a:p>
          <a:p>
            <a:r>
              <a:rPr lang="en-GB" b="1" i="1" u="sng" dirty="0">
                <a:hlinkClick r:id="rId14"/>
              </a:rPr>
              <a:t>Study Skills Service</a:t>
            </a:r>
            <a:br>
              <a:rPr lang="en-GB" b="1" i="1" u="sng" dirty="0"/>
            </a:br>
            <a:r>
              <a:rPr lang="en-GB" dirty="0"/>
              <a:t>t: 0141 548 4064/4062</a:t>
            </a:r>
            <a:br>
              <a:rPr lang="en-GB" dirty="0"/>
            </a:br>
            <a:r>
              <a:rPr lang="en-GB" dirty="0"/>
              <a:t>e: </a:t>
            </a:r>
            <a:r>
              <a:rPr lang="en-GB" u="sng" dirty="0">
                <a:hlinkClick r:id="rId15"/>
              </a:rPr>
              <a:t>studyskills@strath.ac.uk</a:t>
            </a:r>
            <a:br>
              <a:rPr lang="en-GB" u="sng" dirty="0"/>
            </a:br>
            <a:endParaRPr lang="en-GB" u="sng" dirty="0"/>
          </a:p>
          <a:p>
            <a:r>
              <a:rPr lang="en-GB" b="1" i="1" u="sng" dirty="0">
                <a:hlinkClick r:id="rId16"/>
              </a:rPr>
              <a:t>The Advice Hub - University of Strathclyde</a:t>
            </a:r>
            <a:br>
              <a:rPr lang="en-GB" b="1" i="1" dirty="0"/>
            </a:br>
            <a:r>
              <a:rPr lang="en-GB" dirty="0"/>
              <a:t>t: 0141 567 5040</a:t>
            </a:r>
            <a:br>
              <a:rPr lang="en-GB" dirty="0"/>
            </a:br>
            <a:r>
              <a:rPr lang="en-GB" dirty="0"/>
              <a:t>﻿e: </a:t>
            </a:r>
            <a:r>
              <a:rPr lang="en-GB" u="sng" dirty="0">
                <a:hlinkClick r:id="rId17"/>
              </a:rPr>
              <a:t>ussa.advice@strath.ac.uk﻿</a:t>
            </a:r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345488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146</TotalTime>
  <Words>557</Words>
  <Application>Microsoft Office PowerPoint</Application>
  <PresentationFormat>Widescreen</PresentationFormat>
  <Paragraphs>45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Theme</vt:lpstr>
      <vt:lpstr>Student Carers – a Support Strategy</vt:lpstr>
      <vt:lpstr>Caring for Carers: A student-led investigation of specific learning development needs. The University of Strathclyde </vt:lpstr>
      <vt:lpstr>Student Carer?</vt:lpstr>
      <vt:lpstr>Recognition</vt:lpstr>
      <vt:lpstr>Support for Student Carers</vt:lpstr>
      <vt:lpstr>Key areas for Support</vt:lpstr>
      <vt:lpstr>PowerPoint Presentation</vt:lpstr>
      <vt:lpstr>Support Contacts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Student Carers – a Support Strategy</dc:title>
  <dc:creator>Joan Milroy</dc:creator>
  <cp:lastModifiedBy>Al Blackshaw</cp:lastModifiedBy>
  <cp:revision>12</cp:revision>
  <dcterms:created xsi:type="dcterms:W3CDTF">2016-06-22T21:05:40Z</dcterms:created>
  <dcterms:modified xsi:type="dcterms:W3CDTF">2020-03-18T11:14:46Z</dcterms:modified>
</cp:coreProperties>
</file>